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63" r:id="rId5"/>
    <p:sldId id="262" r:id="rId6"/>
    <p:sldId id="259" r:id="rId7"/>
    <p:sldId id="261"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5" autoAdjust="0"/>
    <p:restoredTop sz="94660"/>
  </p:normalViewPr>
  <p:slideViewPr>
    <p:cSldViewPr>
      <p:cViewPr varScale="1">
        <p:scale>
          <a:sx n="74" d="100"/>
          <a:sy n="74" d="100"/>
        </p:scale>
        <p:origin x="-102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9A1440-69FC-4AC7-9DCA-6B944A5863B6}" type="datetimeFigureOut">
              <a:rPr lang="en-US" smtClean="0"/>
              <a:pPr/>
              <a:t>4/24/2011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0A2E9D-388B-4FAD-A1B6-F4F3D103C2C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A2E9D-388B-4FAD-A1B6-F4F3D103C2C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A2E9D-388B-4FAD-A1B6-F4F3D103C2C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A2E9D-388B-4FAD-A1B6-F4F3D103C2C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A2E9D-388B-4FAD-A1B6-F4F3D103C2C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A2E9D-388B-4FAD-A1B6-F4F3D103C2C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A2E9D-388B-4FAD-A1B6-F4F3D103C2C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A2E9D-388B-4FAD-A1B6-F4F3D103C2C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A2E9D-388B-4FAD-A1B6-F4F3D103C2CD}"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F964D4-06E1-46F6-BDAA-FC272C68281E}" type="datetimeFigureOut">
              <a:rPr lang="en-US" smtClean="0"/>
              <a:pPr/>
              <a:t>4/24/2011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F4819-7DF4-4404-A51E-228512FC5FD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F964D4-06E1-46F6-BDAA-FC272C68281E}" type="datetimeFigureOut">
              <a:rPr lang="en-US" smtClean="0"/>
              <a:pPr/>
              <a:t>4/24/2011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F4819-7DF4-4404-A51E-228512FC5FD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F964D4-06E1-46F6-BDAA-FC272C68281E}" type="datetimeFigureOut">
              <a:rPr lang="en-US" smtClean="0"/>
              <a:pPr/>
              <a:t>4/24/2011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F4819-7DF4-4404-A51E-228512FC5FD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F964D4-06E1-46F6-BDAA-FC272C68281E}" type="datetimeFigureOut">
              <a:rPr lang="en-US" smtClean="0"/>
              <a:pPr/>
              <a:t>4/24/2011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F4819-7DF4-4404-A51E-228512FC5FD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F964D4-06E1-46F6-BDAA-FC272C68281E}" type="datetimeFigureOut">
              <a:rPr lang="en-US" smtClean="0"/>
              <a:pPr/>
              <a:t>4/24/2011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F4819-7DF4-4404-A51E-228512FC5FD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F964D4-06E1-46F6-BDAA-FC272C68281E}" type="datetimeFigureOut">
              <a:rPr lang="en-US" smtClean="0"/>
              <a:pPr/>
              <a:t>4/24/2011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4F4819-7DF4-4404-A51E-228512FC5FD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F964D4-06E1-46F6-BDAA-FC272C68281E}" type="datetimeFigureOut">
              <a:rPr lang="en-US" smtClean="0"/>
              <a:pPr/>
              <a:t>4/24/2011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4F4819-7DF4-4404-A51E-228512FC5FD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F964D4-06E1-46F6-BDAA-FC272C68281E}" type="datetimeFigureOut">
              <a:rPr lang="en-US" smtClean="0"/>
              <a:pPr/>
              <a:t>4/24/2011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4F4819-7DF4-4404-A51E-228512FC5FD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F964D4-06E1-46F6-BDAA-FC272C68281E}" type="datetimeFigureOut">
              <a:rPr lang="en-US" smtClean="0"/>
              <a:pPr/>
              <a:t>4/24/2011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4F4819-7DF4-4404-A51E-228512FC5FD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F964D4-06E1-46F6-BDAA-FC272C68281E}" type="datetimeFigureOut">
              <a:rPr lang="en-US" smtClean="0"/>
              <a:pPr/>
              <a:t>4/24/2011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4F4819-7DF4-4404-A51E-228512FC5F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F964D4-06E1-46F6-BDAA-FC272C68281E}" type="datetimeFigureOut">
              <a:rPr lang="en-US" smtClean="0"/>
              <a:pPr/>
              <a:t>4/24/2011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4F4819-7DF4-4404-A51E-228512FC5FD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F964D4-06E1-46F6-BDAA-FC272C68281E}" type="datetimeFigureOut">
              <a:rPr lang="en-US" smtClean="0"/>
              <a:pPr/>
              <a:t>4/24/2011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4F4819-7DF4-4404-A51E-228512FC5FD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Harriet Beecher Stowe </a:t>
            </a:r>
            <a:br>
              <a:rPr lang="en-US" b="1" dirty="0" smtClean="0"/>
            </a:br>
            <a:r>
              <a:rPr lang="en-US" b="1" dirty="0" smtClean="0"/>
              <a:t>presents…. </a:t>
            </a:r>
            <a:endParaRPr lang="en-US" b="1" dirty="0"/>
          </a:p>
        </p:txBody>
      </p:sp>
      <p:sp>
        <p:nvSpPr>
          <p:cNvPr id="3" name="Subtitle 2"/>
          <p:cNvSpPr>
            <a:spLocks noGrp="1"/>
          </p:cNvSpPr>
          <p:nvPr>
            <p:ph type="subTitle" idx="1"/>
          </p:nvPr>
        </p:nvSpPr>
        <p:spPr/>
        <p:txBody>
          <a:bodyPr/>
          <a:lstStyle/>
          <a:p>
            <a:r>
              <a:rPr lang="en-US" dirty="0" smtClean="0"/>
              <a:t>Uncle Tom’s Cabin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BIOGRAPHY </a:t>
            </a:r>
            <a:endParaRPr lang="en-US" sz="2400" dirty="0"/>
          </a:p>
        </p:txBody>
      </p:sp>
      <p:sp>
        <p:nvSpPr>
          <p:cNvPr id="3" name="Content Placeholder 2"/>
          <p:cNvSpPr>
            <a:spLocks noGrp="1"/>
          </p:cNvSpPr>
          <p:nvPr>
            <p:ph idx="1"/>
          </p:nvPr>
        </p:nvSpPr>
        <p:spPr/>
        <p:txBody>
          <a:bodyPr>
            <a:normAutofit fontScale="47500" lnSpcReduction="20000"/>
          </a:bodyPr>
          <a:lstStyle/>
          <a:p>
            <a:r>
              <a:rPr lang="en-US" sz="3800" b="1" dirty="0" smtClean="0"/>
              <a:t>Early life </a:t>
            </a:r>
            <a:r>
              <a:rPr lang="en-US" dirty="0" smtClean="0"/>
              <a:t>:</a:t>
            </a:r>
          </a:p>
          <a:p>
            <a:r>
              <a:rPr lang="en-US" dirty="0" smtClean="0"/>
              <a:t> Harriet Elisabeth Beecher was born </a:t>
            </a:r>
            <a:r>
              <a:rPr lang="en-US" dirty="0" smtClean="0"/>
              <a:t>June 14, 1811 in Litchfield, Connecticut. Born as the seventh child of Roxana and Lyman Beecher.</a:t>
            </a:r>
          </a:p>
          <a:p>
            <a:r>
              <a:rPr lang="en-US" dirty="0" smtClean="0"/>
              <a:t>In 1832, the Beecher family moved to Cincinnati, Ohio.</a:t>
            </a:r>
          </a:p>
          <a:p>
            <a:r>
              <a:rPr lang="en-US" dirty="0" smtClean="0"/>
              <a:t> By 1836, Beecher married Calvin Stowe. She Kept her maiden name and added Stowe as a last name. Ironically enough, they had seven children. </a:t>
            </a:r>
            <a:endParaRPr lang="en-US" dirty="0" smtClean="0"/>
          </a:p>
          <a:p>
            <a:pPr>
              <a:buNone/>
            </a:pPr>
            <a:endParaRPr lang="en-US" dirty="0"/>
          </a:p>
          <a:p>
            <a:r>
              <a:rPr lang="en-US" sz="3800" b="1" dirty="0" smtClean="0"/>
              <a:t>Career</a:t>
            </a:r>
            <a:r>
              <a:rPr lang="en-US" b="1" dirty="0" smtClean="0"/>
              <a:t>: </a:t>
            </a:r>
            <a:r>
              <a:rPr lang="en-US" b="1" dirty="0" smtClean="0"/>
              <a:t> </a:t>
            </a:r>
          </a:p>
          <a:p>
            <a:r>
              <a:rPr lang="en-US" dirty="0" smtClean="0"/>
              <a:t>Beecher began her writing experiences in the parlor. She wrote different stories for a Cincinnati literary club.</a:t>
            </a:r>
          </a:p>
          <a:p>
            <a:r>
              <a:rPr lang="en-US" dirty="0" smtClean="0"/>
              <a:t>In 1834 </a:t>
            </a:r>
            <a:r>
              <a:rPr lang="en-US" dirty="0" smtClean="0"/>
              <a:t>Beecher </a:t>
            </a:r>
            <a:r>
              <a:rPr lang="en-US" dirty="0" smtClean="0"/>
              <a:t>began writing for the </a:t>
            </a:r>
            <a:r>
              <a:rPr lang="en-US" i="1" dirty="0" smtClean="0"/>
              <a:t>Western Monthly </a:t>
            </a:r>
            <a:r>
              <a:rPr lang="en-US" i="1" dirty="0" smtClean="0"/>
              <a:t>Magazine. </a:t>
            </a:r>
          </a:p>
          <a:p>
            <a:r>
              <a:rPr lang="en-US" dirty="0" smtClean="0"/>
              <a:t>In 1849, she published her first volume, </a:t>
            </a:r>
            <a:r>
              <a:rPr lang="en-US" i="1" dirty="0" smtClean="0"/>
              <a:t>The Mayflower</a:t>
            </a:r>
            <a:r>
              <a:rPr lang="en-US" dirty="0" smtClean="0"/>
              <a:t>. </a:t>
            </a:r>
          </a:p>
          <a:p>
            <a:r>
              <a:rPr lang="en-US" dirty="0" smtClean="0"/>
              <a:t> In 1850</a:t>
            </a:r>
            <a:r>
              <a:rPr lang="en-US" dirty="0" smtClean="0"/>
              <a:t>, Stowe wrote her most famous works, </a:t>
            </a:r>
            <a:r>
              <a:rPr lang="en-US" i="1" dirty="0" smtClean="0"/>
              <a:t>Uncle Tom’s Cabin. </a:t>
            </a:r>
            <a:r>
              <a:rPr lang="en-US" dirty="0" smtClean="0"/>
              <a:t>It became a best seller. It was the first novel that opened up the truths and reality of slavery to the entire world. </a:t>
            </a:r>
            <a:endParaRPr lang="en-US" i="1" dirty="0" smtClean="0"/>
          </a:p>
          <a:p>
            <a:pPr>
              <a:buNone/>
            </a:pPr>
            <a:endParaRPr lang="en-US" b="1" dirty="0"/>
          </a:p>
          <a:p>
            <a:r>
              <a:rPr lang="en-US" sz="3800" b="1" dirty="0" smtClean="0"/>
              <a:t>Death</a:t>
            </a:r>
            <a:r>
              <a:rPr lang="en-US" b="1" dirty="0" smtClean="0"/>
              <a:t> :</a:t>
            </a:r>
            <a:r>
              <a:rPr lang="en-US" dirty="0" smtClean="0"/>
              <a:t> </a:t>
            </a:r>
            <a:r>
              <a:rPr lang="en-US" dirty="0" smtClean="0"/>
              <a:t>On July 1, 1896, Stowe passed away. At the age of 85, Stowe’s body was at rest in </a:t>
            </a:r>
            <a:r>
              <a:rPr lang="en-US" dirty="0" smtClean="0"/>
              <a:t>cemetery at Phillips Academy </a:t>
            </a:r>
            <a:r>
              <a:rPr lang="en-US" dirty="0" smtClean="0"/>
              <a:t>in Andover, Massachusetts.  </a:t>
            </a:r>
            <a:endParaRPr lang="en-US" dirty="0"/>
          </a:p>
          <a:p>
            <a:endParaRPr lang="en-US" dirty="0" smtClean="0"/>
          </a:p>
        </p:txBody>
      </p:sp>
      <p:sp>
        <p:nvSpPr>
          <p:cNvPr id="7" name="Text Placeholder 6"/>
          <p:cNvSpPr>
            <a:spLocks noGrp="1"/>
          </p:cNvSpPr>
          <p:nvPr>
            <p:ph type="body" sz="half" idx="2"/>
          </p:nvPr>
        </p:nvSpPr>
        <p:spPr/>
        <p:txBody>
          <a:bodyPr/>
          <a:lstStyle/>
          <a:p>
            <a:endParaRPr lang="en-US"/>
          </a:p>
        </p:txBody>
      </p:sp>
      <p:pic>
        <p:nvPicPr>
          <p:cNvPr id="6" name="Picture 2" descr="http://c3.ac-images.myspacecdn.com/images02/10/l_9d35d82cf40a469dbcaab7282c730806.jpg"/>
          <p:cNvPicPr>
            <a:picLocks noChangeAspect="1" noChangeArrowheads="1"/>
          </p:cNvPicPr>
          <p:nvPr/>
        </p:nvPicPr>
        <p:blipFill>
          <a:blip r:embed="rId3" cstate="print"/>
          <a:srcRect/>
          <a:stretch>
            <a:fillRect/>
          </a:stretch>
        </p:blipFill>
        <p:spPr bwMode="auto">
          <a:xfrm>
            <a:off x="457200" y="1447800"/>
            <a:ext cx="3200399" cy="4572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b="1" dirty="0" smtClean="0"/>
              <a:t>INSPIRATIONS</a:t>
            </a:r>
            <a:endParaRPr lang="en-US" b="1" dirty="0"/>
          </a:p>
        </p:txBody>
      </p:sp>
      <p:sp>
        <p:nvSpPr>
          <p:cNvPr id="7" name="Text Placeholder 6"/>
          <p:cNvSpPr>
            <a:spLocks noGrp="1"/>
          </p:cNvSpPr>
          <p:nvPr>
            <p:ph type="body" idx="1"/>
          </p:nvPr>
        </p:nvSpPr>
        <p:spPr/>
        <p:txBody>
          <a:bodyPr/>
          <a:lstStyle/>
          <a:p>
            <a:r>
              <a:rPr lang="en-US" dirty="0" smtClean="0"/>
              <a:t>Personal Experiences </a:t>
            </a:r>
            <a:endParaRPr lang="en-US" dirty="0"/>
          </a:p>
        </p:txBody>
      </p:sp>
      <p:sp>
        <p:nvSpPr>
          <p:cNvPr id="8" name="Content Placeholder 7"/>
          <p:cNvSpPr>
            <a:spLocks noGrp="1"/>
          </p:cNvSpPr>
          <p:nvPr>
            <p:ph sz="half" idx="2"/>
          </p:nvPr>
        </p:nvSpPr>
        <p:spPr/>
        <p:txBody>
          <a:bodyPr/>
          <a:lstStyle/>
          <a:p>
            <a:r>
              <a:rPr lang="en-US" dirty="0" smtClean="0"/>
              <a:t>When </a:t>
            </a:r>
            <a:r>
              <a:rPr lang="en-US" dirty="0" smtClean="0"/>
              <a:t>Beecher </a:t>
            </a:r>
            <a:r>
              <a:rPr lang="en-US" dirty="0" smtClean="0"/>
              <a:t>married Calvin Stowe, a professor in the Lane Seminary, she had the opportunity to visit the south. </a:t>
            </a:r>
            <a:endParaRPr lang="en-US" dirty="0" smtClean="0"/>
          </a:p>
        </p:txBody>
      </p:sp>
      <p:sp>
        <p:nvSpPr>
          <p:cNvPr id="9" name="Text Placeholder 8"/>
          <p:cNvSpPr>
            <a:spLocks noGrp="1"/>
          </p:cNvSpPr>
          <p:nvPr>
            <p:ph type="body" sz="quarter" idx="3"/>
          </p:nvPr>
        </p:nvSpPr>
        <p:spPr/>
        <p:txBody>
          <a:bodyPr>
            <a:noAutofit/>
          </a:bodyPr>
          <a:lstStyle/>
          <a:p>
            <a:endParaRPr lang="en-US" sz="1800" dirty="0"/>
          </a:p>
        </p:txBody>
      </p:sp>
      <p:sp>
        <p:nvSpPr>
          <p:cNvPr id="10" name="Content Placeholder 9"/>
          <p:cNvSpPr>
            <a:spLocks noGrp="1"/>
          </p:cNvSpPr>
          <p:nvPr>
            <p:ph sz="quarter" idx="4"/>
          </p:nvPr>
        </p:nvSpPr>
        <p:spPr>
          <a:xfrm>
            <a:off x="4648200" y="2133601"/>
            <a:ext cx="4038600" cy="3992562"/>
          </a:xfrm>
        </p:spPr>
        <p:txBody>
          <a:bodyPr>
            <a:normAutofit fontScale="85000" lnSpcReduction="10000"/>
          </a:bodyPr>
          <a:lstStyle/>
          <a:p>
            <a:pPr>
              <a:buNone/>
            </a:pPr>
            <a:r>
              <a:rPr lang="en-US" dirty="0" smtClean="0"/>
              <a:t> 	In </a:t>
            </a:r>
            <a:r>
              <a:rPr lang="en-US" dirty="0" smtClean="0"/>
              <a:t>1850, Congress passed the Fugitive Slave Law. This law mandated the return of any runaway slaves. During this time, there were weekly antislavery journals. Stowe wrote to the editor, </a:t>
            </a:r>
            <a:r>
              <a:rPr lang="en-US" dirty="0" err="1" smtClean="0"/>
              <a:t>Gamaliel</a:t>
            </a:r>
            <a:r>
              <a:rPr lang="en-US" dirty="0" smtClean="0"/>
              <a:t> Bailey  about the problems of slavery. In her letter she said, “I feel now that the time is come when even a woman or a child who can speak a word for freedom and humanity is bound to speak... I hope every woman who can write will not be silent.“</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INSPIRATIONS</a:t>
            </a:r>
            <a:r>
              <a:rPr lang="en-US" dirty="0" smtClean="0"/>
              <a:t> </a:t>
            </a:r>
            <a:endParaRPr lang="en-US" dirty="0"/>
          </a:p>
        </p:txBody>
      </p:sp>
      <p:sp>
        <p:nvSpPr>
          <p:cNvPr id="3" name="Text Placeholder 2"/>
          <p:cNvSpPr>
            <a:spLocks noGrp="1"/>
          </p:cNvSpPr>
          <p:nvPr>
            <p:ph type="body" idx="1"/>
          </p:nvPr>
        </p:nvSpPr>
        <p:spPr/>
        <p:txBody>
          <a:bodyPr>
            <a:normAutofit/>
          </a:bodyPr>
          <a:lstStyle/>
          <a:p>
            <a:r>
              <a:rPr lang="en-US" sz="3000" dirty="0" smtClean="0"/>
              <a:t>Christianity </a:t>
            </a:r>
            <a:endParaRPr lang="en-US" sz="3000" dirty="0"/>
          </a:p>
        </p:txBody>
      </p:sp>
      <p:sp>
        <p:nvSpPr>
          <p:cNvPr id="4" name="Content Placeholder 3"/>
          <p:cNvSpPr>
            <a:spLocks noGrp="1"/>
          </p:cNvSpPr>
          <p:nvPr>
            <p:ph sz="half" idx="2"/>
          </p:nvPr>
        </p:nvSpPr>
        <p:spPr/>
        <p:txBody>
          <a:bodyPr/>
          <a:lstStyle/>
          <a:p>
            <a:r>
              <a:rPr lang="en-US" dirty="0" smtClean="0"/>
              <a:t>“I looks like </a:t>
            </a:r>
            <a:r>
              <a:rPr lang="en-US" dirty="0" err="1" smtClean="0"/>
              <a:t>gwine</a:t>
            </a:r>
            <a:r>
              <a:rPr lang="en-US" dirty="0" smtClean="0"/>
              <a:t> to heaven,” said the woman; “</a:t>
            </a:r>
            <a:r>
              <a:rPr lang="en-US" dirty="0" err="1" smtClean="0"/>
              <a:t>an’t</a:t>
            </a:r>
            <a:r>
              <a:rPr lang="en-US" dirty="0" smtClean="0"/>
              <a:t> </a:t>
            </a:r>
            <a:r>
              <a:rPr lang="en-US" dirty="0" err="1" smtClean="0"/>
              <a:t>thar</a:t>
            </a:r>
            <a:r>
              <a:rPr lang="en-US" dirty="0" smtClean="0"/>
              <a:t> where white folks is </a:t>
            </a:r>
            <a:r>
              <a:rPr lang="en-US" dirty="0" err="1" smtClean="0"/>
              <a:t>gwine</a:t>
            </a:r>
            <a:r>
              <a:rPr lang="en-US" dirty="0" smtClean="0"/>
              <a:t>? </a:t>
            </a:r>
            <a:r>
              <a:rPr lang="en-US" dirty="0" err="1" smtClean="0"/>
              <a:t>S’pose</a:t>
            </a:r>
            <a:r>
              <a:rPr lang="en-US" dirty="0" smtClean="0"/>
              <a:t> they’d have me </a:t>
            </a:r>
            <a:r>
              <a:rPr lang="en-US" dirty="0" err="1" smtClean="0"/>
              <a:t>thar</a:t>
            </a:r>
            <a:r>
              <a:rPr lang="en-US" dirty="0" smtClean="0"/>
              <a:t>? I’d rather go to torment, and get away from </a:t>
            </a:r>
            <a:r>
              <a:rPr lang="en-US" dirty="0" err="1" smtClean="0"/>
              <a:t>Mas’r</a:t>
            </a:r>
            <a:r>
              <a:rPr lang="en-US" dirty="0" smtClean="0"/>
              <a:t> and Missis.”</a:t>
            </a:r>
            <a:br>
              <a:rPr lang="en-US" dirty="0" smtClean="0"/>
            </a:br>
            <a:endParaRPr lang="en-US" dirty="0"/>
          </a:p>
        </p:txBody>
      </p:sp>
      <p:sp>
        <p:nvSpPr>
          <p:cNvPr id="5" name="Text Placeholder 4"/>
          <p:cNvSpPr>
            <a:spLocks noGrp="1"/>
          </p:cNvSpPr>
          <p:nvPr>
            <p:ph type="body" sz="quarter" idx="3"/>
          </p:nvPr>
        </p:nvSpPr>
        <p:spPr/>
        <p:txBody>
          <a:bodyPr/>
          <a:lstStyle/>
          <a:p>
            <a:endParaRPr lang="en-US"/>
          </a:p>
        </p:txBody>
      </p:sp>
      <p:pic>
        <p:nvPicPr>
          <p:cNvPr id="7" name="Picture 2" descr="http://www.infoplease.com/images/stowe.gif"/>
          <p:cNvPicPr>
            <a:picLocks noGrp="1" noChangeAspect="1" noChangeArrowheads="1"/>
          </p:cNvPicPr>
          <p:nvPr>
            <p:ph sz="quarter" idx="4"/>
          </p:nvPr>
        </p:nvPicPr>
        <p:blipFill>
          <a:blip r:embed="rId3" cstate="print"/>
          <a:srcRect/>
          <a:stretch>
            <a:fillRect/>
          </a:stretch>
        </p:blipFill>
        <p:spPr bwMode="auto">
          <a:xfrm>
            <a:off x="4876800" y="1752600"/>
            <a:ext cx="3418597" cy="391239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www.sonofthesouth.net/leefoundation/major-anderson-ft-sumter_Dir/firing-on-star-of-west.jpg"/>
          <p:cNvPicPr>
            <a:picLocks noChangeAspect="1" noChangeArrowheads="1"/>
          </p:cNvPicPr>
          <p:nvPr/>
        </p:nvPicPr>
        <p:blipFill>
          <a:blip r:embed="rId3" cstate="print"/>
          <a:srcRect/>
          <a:stretch>
            <a:fillRect/>
          </a:stretch>
        </p:blipFill>
        <p:spPr bwMode="auto">
          <a:xfrm>
            <a:off x="533400" y="533400"/>
            <a:ext cx="8172450" cy="574357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Stylistic and Innovative Qualities </a:t>
            </a:r>
            <a:endParaRPr lang="en-US" b="1" dirty="0"/>
          </a:p>
        </p:txBody>
      </p:sp>
      <p:sp>
        <p:nvSpPr>
          <p:cNvPr id="3" name="Text Placeholder 2"/>
          <p:cNvSpPr>
            <a:spLocks noGrp="1"/>
          </p:cNvSpPr>
          <p:nvPr>
            <p:ph type="body" idx="1"/>
          </p:nvPr>
        </p:nvSpPr>
        <p:spPr/>
        <p:txBody>
          <a:bodyPr>
            <a:normAutofit fontScale="92500" lnSpcReduction="20000"/>
          </a:bodyPr>
          <a:lstStyle/>
          <a:p>
            <a:r>
              <a:rPr lang="en-US" dirty="0" smtClean="0"/>
              <a:t>Usages of similes and </a:t>
            </a:r>
            <a:r>
              <a:rPr lang="en-US" dirty="0" smtClean="0"/>
              <a:t>metaphors: </a:t>
            </a:r>
            <a:endParaRPr lang="en-US" dirty="0"/>
          </a:p>
        </p:txBody>
      </p:sp>
      <p:sp>
        <p:nvSpPr>
          <p:cNvPr id="4" name="Content Placeholder 3"/>
          <p:cNvSpPr>
            <a:spLocks noGrp="1"/>
          </p:cNvSpPr>
          <p:nvPr>
            <p:ph sz="half" idx="2"/>
          </p:nvPr>
        </p:nvSpPr>
        <p:spPr/>
        <p:txBody>
          <a:bodyPr>
            <a:normAutofit fontScale="92500"/>
          </a:bodyPr>
          <a:lstStyle/>
          <a:p>
            <a:r>
              <a:rPr lang="en-US" dirty="0" smtClean="0"/>
              <a:t>"Eliza made her desperate </a:t>
            </a:r>
            <a:r>
              <a:rPr lang="en-US" dirty="0" err="1" smtClean="0"/>
              <a:t>retrest</a:t>
            </a:r>
            <a:r>
              <a:rPr lang="en-US" dirty="0" smtClean="0"/>
              <a:t> across the river just in the dusk of twilight. The gray mist of evening, rising slowly from the river, enveloped her as she disappeared up the bank, and the swollen current and floundering masses of ice presented a hopeless barrier between her and her pursuer." </a:t>
            </a:r>
            <a:endParaRPr lang="en-US" dirty="0"/>
          </a:p>
        </p:txBody>
      </p:sp>
      <p:sp>
        <p:nvSpPr>
          <p:cNvPr id="5" name="Text Placeholder 4"/>
          <p:cNvSpPr>
            <a:spLocks noGrp="1"/>
          </p:cNvSpPr>
          <p:nvPr>
            <p:ph type="body" sz="quarter" idx="3"/>
          </p:nvPr>
        </p:nvSpPr>
        <p:spPr/>
        <p:txBody>
          <a:bodyPr/>
          <a:lstStyle/>
          <a:p>
            <a:r>
              <a:rPr lang="en-US" dirty="0" smtClean="0"/>
              <a:t>Realism: </a:t>
            </a:r>
            <a:endParaRPr lang="en-US" dirty="0"/>
          </a:p>
        </p:txBody>
      </p:sp>
      <p:sp>
        <p:nvSpPr>
          <p:cNvPr id="6" name="Content Placeholder 5"/>
          <p:cNvSpPr>
            <a:spLocks noGrp="1"/>
          </p:cNvSpPr>
          <p:nvPr>
            <p:ph sz="quarter" idx="4"/>
          </p:nvPr>
        </p:nvSpPr>
        <p:spPr/>
        <p:txBody>
          <a:bodyPr/>
          <a:lstStyle/>
          <a:p>
            <a:r>
              <a:rPr lang="en-US" dirty="0" smtClean="0"/>
              <a:t>“‘</a:t>
            </a:r>
            <a:r>
              <a:rPr lang="en-US" dirty="0" err="1" smtClean="0"/>
              <a:t>Hulloa</a:t>
            </a:r>
            <a:r>
              <a:rPr lang="en-US" dirty="0" smtClean="0"/>
              <a:t>, Jim Crow!’ said Mr. Shelby, whistling, and </a:t>
            </a:r>
            <a:r>
              <a:rPr lang="en-US" dirty="0" err="1" smtClean="0"/>
              <a:t>snaping</a:t>
            </a:r>
            <a:r>
              <a:rPr lang="en-US" dirty="0" smtClean="0"/>
              <a:t> a bunch of raisins towards him, ‘pick that up now!’  The child scampered, with all his little strength, after the prize, while his master laughed.”  </a:t>
            </a:r>
          </a:p>
          <a:p>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smtClean="0"/>
              <a:t/>
            </a:r>
            <a:br>
              <a:rPr lang="en-US" sz="2000" dirty="0" smtClean="0"/>
            </a:br>
            <a:r>
              <a:rPr lang="en-US" sz="3600" b="1" dirty="0" smtClean="0"/>
              <a:t>Stylistic and Innovative Qualities</a:t>
            </a:r>
            <a:r>
              <a:rPr lang="en-US" sz="3600" dirty="0" smtClean="0"/>
              <a:t/>
            </a:r>
            <a:br>
              <a:rPr lang="en-US" sz="3600" dirty="0" smtClean="0"/>
            </a:br>
            <a:endParaRPr lang="en-US" sz="3600" b="1" dirty="0"/>
          </a:p>
        </p:txBody>
      </p:sp>
      <p:sp>
        <p:nvSpPr>
          <p:cNvPr id="4" name="Content Placeholder 3"/>
          <p:cNvSpPr>
            <a:spLocks noGrp="1"/>
          </p:cNvSpPr>
          <p:nvPr>
            <p:ph idx="1"/>
          </p:nvPr>
        </p:nvSpPr>
        <p:spPr/>
        <p:txBody>
          <a:bodyPr>
            <a:normAutofit/>
          </a:bodyPr>
          <a:lstStyle/>
          <a:p>
            <a:pPr algn="ctr">
              <a:buNone/>
            </a:pPr>
            <a:r>
              <a:rPr lang="en-US" sz="2000" b="1" dirty="0" smtClean="0"/>
              <a:t>Usages of </a:t>
            </a:r>
            <a:r>
              <a:rPr lang="en-US" sz="2000" b="1" dirty="0" smtClean="0"/>
              <a:t>imagery </a:t>
            </a:r>
            <a:r>
              <a:rPr lang="en-US" sz="2000" b="1" dirty="0" smtClean="0"/>
              <a:t>and </a:t>
            </a:r>
            <a:r>
              <a:rPr lang="en-US" sz="2000" b="1" dirty="0" smtClean="0"/>
              <a:t>description</a:t>
            </a:r>
          </a:p>
          <a:p>
            <a:pPr algn="ctr">
              <a:buNone/>
            </a:pPr>
            <a:endParaRPr lang="en-US" sz="2000" dirty="0" smtClean="0"/>
          </a:p>
          <a:p>
            <a:pPr algn="ctr">
              <a:buNone/>
            </a:pPr>
            <a:r>
              <a:rPr lang="en-US" sz="2000" dirty="0" smtClean="0"/>
              <a:t>“</a:t>
            </a:r>
            <a:r>
              <a:rPr lang="en-US" sz="2000" dirty="0" smtClean="0"/>
              <a:t>There was something in his appearance remarkably beautiful and engaging. His black hair, fine as floss silk, hung in glossy curls about his round, dimpled face, while a pair of large dark eyes, full of fire and softness, looked out from beneath the rich, long lashes as he peered curiously into the apartment.”</a:t>
            </a:r>
            <a:endParaRPr lang="en-US" sz="2000" dirty="0"/>
          </a:p>
        </p:txBody>
      </p:sp>
      <p:sp>
        <p:nvSpPr>
          <p:cNvPr id="3" name="Text Placeholder 2"/>
          <p:cNvSpPr>
            <a:spLocks noGrp="1"/>
          </p:cNvSpPr>
          <p:nvPr>
            <p:ph sz="half" idx="4294967295"/>
          </p:nvPr>
        </p:nvSpPr>
        <p:spPr>
          <a:xfrm>
            <a:off x="5105400" y="1600200"/>
            <a:ext cx="4038600" cy="4525963"/>
          </a:xfrm>
        </p:spPr>
        <p:txBody>
          <a:bodyPr>
            <a:noAutofit/>
          </a:bodyPr>
          <a:lstStyle/>
          <a:p>
            <a:pPr algn="ctr">
              <a:buNone/>
            </a:pPr>
            <a:endParaRPr lang="en-US" sz="2000" dirty="0" smtClean="0"/>
          </a:p>
          <a:p>
            <a:pPr algn="ctr">
              <a:buNone/>
            </a:pPr>
            <a:r>
              <a:rPr lang="en-US" sz="2000" dirty="0" smtClean="0"/>
              <a:t> </a:t>
            </a:r>
            <a:endParaRPr lang="en-US" sz="2000" dirty="0" smtClean="0"/>
          </a:p>
          <a:p>
            <a:pPr algn="ct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a:t>
            </a:r>
            <a:r>
              <a:rPr lang="en-US" dirty="0" smtClean="0"/>
              <a:t>ARTWORK(S) </a:t>
            </a:r>
            <a:endParaRPr lang="en-US" dirty="0"/>
          </a:p>
        </p:txBody>
      </p:sp>
      <p:pic>
        <p:nvPicPr>
          <p:cNvPr id="23562" name="Picture 10" descr="http://ecx.images-amazon.com/images/I/61ynMoMf06L._BO2,204,203,200_PIsitb-sticker-arrow-click,TopRight,35,-76_AA300_SH20_OU01_.jpg"/>
          <p:cNvPicPr>
            <a:picLocks noGrp="1" noChangeAspect="1" noChangeArrowheads="1"/>
          </p:cNvPicPr>
          <p:nvPr>
            <p:ph sz="half" idx="1"/>
          </p:nvPr>
        </p:nvPicPr>
        <p:blipFill>
          <a:blip r:embed="rId3" cstate="print"/>
          <a:stretch>
            <a:fillRect/>
          </a:stretch>
        </p:blipFill>
        <p:spPr bwMode="auto">
          <a:xfrm>
            <a:off x="1047750" y="1676399"/>
            <a:ext cx="3524250" cy="4357255"/>
          </a:xfrm>
          <a:prstGeom prst="rect">
            <a:avLst/>
          </a:prstGeom>
          <a:noFill/>
        </p:spPr>
      </p:pic>
      <p:sp>
        <p:nvSpPr>
          <p:cNvPr id="7" name="Subtitle 6"/>
          <p:cNvSpPr>
            <a:spLocks noGrp="1"/>
          </p:cNvSpPr>
          <p:nvPr>
            <p:ph sz="half" idx="2"/>
          </p:nvPr>
        </p:nvSpPr>
        <p:spPr/>
        <p:txBody>
          <a:bodyPr>
            <a:normAutofit/>
          </a:bodyPr>
          <a:lstStyle/>
          <a:p>
            <a:pPr algn="ctr">
              <a:buNone/>
            </a:pPr>
            <a:r>
              <a:rPr lang="en-US" sz="1900" b="1" dirty="0" smtClean="0"/>
              <a:t> Uncle </a:t>
            </a:r>
            <a:r>
              <a:rPr lang="en-US" sz="1900" b="1" dirty="0" smtClean="0"/>
              <a:t>Tom’s Cabin </a:t>
            </a:r>
            <a:endParaRPr lang="en-US" sz="1900" b="1" dirty="0" smtClean="0"/>
          </a:p>
          <a:p>
            <a:pPr>
              <a:buNone/>
            </a:pPr>
            <a:r>
              <a:rPr lang="en-US" sz="1900" b="1" dirty="0" smtClean="0"/>
              <a:t>Other works: </a:t>
            </a:r>
          </a:p>
          <a:p>
            <a:r>
              <a:rPr lang="en-US" sz="1900" dirty="0" smtClean="0"/>
              <a:t>1853, </a:t>
            </a:r>
            <a:r>
              <a:rPr lang="en-US" sz="1900" i="1" dirty="0" smtClean="0"/>
              <a:t>A </a:t>
            </a:r>
            <a:r>
              <a:rPr lang="en-US" sz="1900" i="1" dirty="0" smtClean="0"/>
              <a:t>Key to Uncle Tom's </a:t>
            </a:r>
            <a:r>
              <a:rPr lang="en-US" sz="1900" i="1" dirty="0" smtClean="0"/>
              <a:t>Cabin</a:t>
            </a:r>
            <a:endParaRPr lang="en-US" sz="1900" dirty="0" smtClean="0"/>
          </a:p>
          <a:p>
            <a:r>
              <a:rPr lang="en-US" sz="1900" dirty="0" smtClean="0"/>
              <a:t>1856, </a:t>
            </a:r>
            <a:r>
              <a:rPr lang="en-US" sz="1900" i="1" dirty="0" err="1" smtClean="0"/>
              <a:t>Dred</a:t>
            </a:r>
            <a:r>
              <a:rPr lang="en-US" sz="1900" i="1" dirty="0" smtClean="0"/>
              <a:t>: A Tale of the Great Dismal </a:t>
            </a:r>
            <a:r>
              <a:rPr lang="en-US" sz="1900" i="1" dirty="0" smtClean="0"/>
              <a:t>Swamp</a:t>
            </a:r>
          </a:p>
          <a:p>
            <a:r>
              <a:rPr lang="en-US" sz="1900" i="1" dirty="0" smtClean="0"/>
              <a:t>1869, Old Town Folks </a:t>
            </a:r>
          </a:p>
          <a:p>
            <a:r>
              <a:rPr lang="en-US" sz="1900" i="1" dirty="0" smtClean="0"/>
              <a:t>1870, Lady </a:t>
            </a:r>
            <a:r>
              <a:rPr lang="en-US" sz="1900" i="1" dirty="0" smtClean="0"/>
              <a:t>Byron Vindicated </a:t>
            </a:r>
            <a:endParaRPr lang="en-US" sz="1900" i="1" dirty="0" smtClean="0"/>
          </a:p>
          <a:p>
            <a:r>
              <a:rPr lang="en-US" sz="1900" i="1" dirty="0" smtClean="0"/>
              <a:t>1873, Palmetto Leaves </a:t>
            </a:r>
          </a:p>
          <a:p>
            <a:pPr>
              <a:buNone/>
            </a:pPr>
            <a:r>
              <a:rPr lang="en-US" sz="4800" dirty="0" smtClean="0"/>
              <a:t/>
            </a:r>
            <a:br>
              <a:rPr lang="en-US" sz="4800" dirty="0" smtClean="0"/>
            </a:br>
            <a:endParaRPr lang="en-US" sz="4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TotalTime>
  <Words>499</Words>
  <Application>Microsoft Office PowerPoint</Application>
  <PresentationFormat>On-screen Show (4:3)</PresentationFormat>
  <Paragraphs>50</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Harriet Beecher Stowe  presents…. </vt:lpstr>
      <vt:lpstr>BIOGRAPHY </vt:lpstr>
      <vt:lpstr>INSPIRATIONS</vt:lpstr>
      <vt:lpstr>INSPIRATIONS </vt:lpstr>
      <vt:lpstr>Slide 5</vt:lpstr>
      <vt:lpstr>Stylistic and Innovative Qualities </vt:lpstr>
      <vt:lpstr> Stylistic and Innovative Qualities </vt:lpstr>
      <vt:lpstr>KEY ARTWORK(S)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Harriet Beecher Stowe  presents….</dc:title>
  <dc:creator>chana scott</dc:creator>
  <cp:lastModifiedBy>chana scott</cp:lastModifiedBy>
  <cp:revision>33</cp:revision>
  <dcterms:created xsi:type="dcterms:W3CDTF">2011-04-19T18:00:01Z</dcterms:created>
  <dcterms:modified xsi:type="dcterms:W3CDTF">2011-04-24T18:53:00Z</dcterms:modified>
</cp:coreProperties>
</file>